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10"/>
  </p:notesMasterIdLst>
  <p:sldIdLst>
    <p:sldId id="265" r:id="rId3"/>
    <p:sldId id="266" r:id="rId4"/>
    <p:sldId id="264" r:id="rId5"/>
    <p:sldId id="260" r:id="rId6"/>
    <p:sldId id="259" r:id="rId7"/>
    <p:sldId id="263" r:id="rId8"/>
    <p:sldId id="262" r:id="rId9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" roundtripDataSignature="AMtx7mhMg+P+ZwZeRdTD6/cY3HD9XjFE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59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1694512" y="4284621"/>
            <a:ext cx="9060817" cy="163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-1612846" y="2701814"/>
            <a:ext cx="9060817" cy="479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977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957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2327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910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063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7919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9232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948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5115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60"/>
              <a:buFont typeface="Calibri"/>
              <a:buNone/>
              <a:defRPr sz="49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sz="1984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653"/>
              <a:buNone/>
              <a:defRPr sz="1653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488"/>
              <a:buNone/>
              <a:defRPr sz="148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42475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4864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519728" y="2846200"/>
            <a:ext cx="3212862" cy="678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3827085" y="2846200"/>
            <a:ext cx="3212862" cy="678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sz="1984" b="1"/>
            </a:lvl1pPr>
            <a:lvl2pPr marL="914400" lvl="1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 sz="1653" b="1"/>
            </a:lvl2pPr>
            <a:lvl3pPr marL="1371600" lvl="2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 sz="1488" b="1"/>
            </a:lvl3pPr>
            <a:lvl4pPr marL="1828800" lvl="3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4pPr>
            <a:lvl5pPr marL="2286000" lvl="4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5pPr>
            <a:lvl6pPr marL="2743200" lvl="5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6pPr>
            <a:lvl7pPr marL="3200400" lvl="6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7pPr>
            <a:lvl8pPr marL="3657600" lvl="7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8pPr>
            <a:lvl9pPr marL="4114800" lvl="8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520713" y="3905482"/>
            <a:ext cx="3198096" cy="574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3827086" y="2620980"/>
            <a:ext cx="3213847" cy="1284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sz="1984" b="1"/>
            </a:lvl1pPr>
            <a:lvl2pPr marL="914400" lvl="1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 sz="1653" b="1"/>
            </a:lvl2pPr>
            <a:lvl3pPr marL="1371600" lvl="2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 sz="1488" b="1"/>
            </a:lvl3pPr>
            <a:lvl4pPr marL="1828800" lvl="3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4pPr>
            <a:lvl5pPr marL="2286000" lvl="4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5pPr>
            <a:lvl6pPr marL="2743200" lvl="5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6pPr>
            <a:lvl7pPr marL="3200400" lvl="6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7pPr>
            <a:lvl8pPr marL="3657600" lvl="7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8pPr>
            <a:lvl9pPr marL="4114800" lvl="8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3827086" y="3905482"/>
            <a:ext cx="3213847" cy="574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5"/>
              <a:buFont typeface="Calibri"/>
              <a:buNone/>
              <a:defRPr sz="26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213847" y="1539425"/>
            <a:ext cx="3827085" cy="759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6557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5"/>
              <a:buChar char="•"/>
              <a:defRPr sz="2645"/>
            </a:lvl1pPr>
            <a:lvl2pPr marL="914400" lvl="1" indent="-375602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2315"/>
              <a:buChar char="•"/>
              <a:defRPr sz="2315"/>
            </a:lvl2pPr>
            <a:lvl3pPr marL="1371600" lvl="2" indent="-354583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984"/>
              <a:buChar char="•"/>
              <a:defRPr sz="1984"/>
            </a:lvl3pPr>
            <a:lvl4pPr marL="1828800" lvl="3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4pPr>
            <a:lvl5pPr marL="2286000" lvl="4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5pPr>
            <a:lvl6pPr marL="2743200" lvl="5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6pPr>
            <a:lvl7pPr marL="3200400" lvl="6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7pPr>
            <a:lvl8pPr marL="3657600" lvl="7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8pPr>
            <a:lvl9pPr marL="4114800" lvl="8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520712" y="3207544"/>
            <a:ext cx="2438192" cy="594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1pPr>
            <a:lvl2pPr marL="914400" lvl="1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157"/>
              <a:buNone/>
              <a:defRPr sz="1157"/>
            </a:lvl2pPr>
            <a:lvl3pPr marL="1371600" lvl="2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sz="992"/>
            </a:lvl3pPr>
            <a:lvl4pPr marL="1828800" lvl="3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4pPr>
            <a:lvl5pPr marL="2286000" lvl="4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5pPr>
            <a:lvl6pPr marL="2743200" lvl="5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6pPr>
            <a:lvl7pPr marL="3200400" lvl="6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7pPr>
            <a:lvl8pPr marL="3657600" lvl="7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8pPr>
            <a:lvl9pPr marL="4114800" lvl="8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5"/>
              <a:buFont typeface="Calibri"/>
              <a:buNone/>
              <a:defRPr sz="26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3213847" y="1539425"/>
            <a:ext cx="3827085" cy="759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5"/>
              <a:buFont typeface="Arial"/>
              <a:buNone/>
              <a:defRPr sz="264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2315"/>
              <a:buFont typeface="Arial"/>
              <a:buNone/>
              <a:defRPr sz="23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520712" y="3207544"/>
            <a:ext cx="2438192" cy="594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1pPr>
            <a:lvl2pPr marL="914400" lvl="1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157"/>
              <a:buNone/>
              <a:defRPr sz="1157"/>
            </a:lvl2pPr>
            <a:lvl3pPr marL="1371600" lvl="2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sz="992"/>
            </a:lvl3pPr>
            <a:lvl4pPr marL="1828800" lvl="3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4pPr>
            <a:lvl5pPr marL="2286000" lvl="4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5pPr>
            <a:lvl6pPr marL="2743200" lvl="5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6pPr>
            <a:lvl7pPr marL="3200400" lvl="6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7pPr>
            <a:lvl8pPr marL="3657600" lvl="7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8pPr>
            <a:lvl9pPr marL="4114800" lvl="8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87909" y="2978019"/>
            <a:ext cx="6783857" cy="6520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37"/>
              <a:buFont typeface="Calibri"/>
              <a:buNone/>
              <a:defRPr sz="36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5602" algn="l" rtl="0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315"/>
              <a:buFont typeface="Arial"/>
              <a:buChar char="•"/>
              <a:defRPr sz="23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4583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3565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Font typeface="Arial"/>
              <a:buChar char="•"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65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072E019-E9BA-4B4E-B286-EDBFFF48DF97}"/>
              </a:ext>
            </a:extLst>
          </p:cNvPr>
          <p:cNvGrpSpPr/>
          <p:nvPr/>
        </p:nvGrpSpPr>
        <p:grpSpPr>
          <a:xfrm>
            <a:off x="556806" y="322921"/>
            <a:ext cx="6446062" cy="830997"/>
            <a:chOff x="404309" y="299188"/>
            <a:chExt cx="5972298" cy="769922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8A1565A-06AD-4F02-9F71-373ABB7C6421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6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111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年 生活物理 實驗演示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高中同學 實驗演示說明</a:t>
              </a:r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D3AAC6E-2396-4883-84CE-EA01DFD56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7" name="圖片 6" descr="一張含有 文字 的圖片&#10;&#10;自動產生的描述">
              <a:extLst>
                <a:ext uri="{FF2B5EF4-FFF2-40B4-BE49-F238E27FC236}">
                  <a16:creationId xmlns:a16="http://schemas.microsoft.com/office/drawing/2014/main" id="{B5E7F9BB-FDDE-4A7F-8F9D-AC7909F76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732CCF6F-BE32-40E9-A794-0EF3BEE80C6C}"/>
              </a:ext>
            </a:extLst>
          </p:cNvPr>
          <p:cNvGrpSpPr/>
          <p:nvPr/>
        </p:nvGrpSpPr>
        <p:grpSpPr>
          <a:xfrm>
            <a:off x="1380587" y="1281402"/>
            <a:ext cx="4798501" cy="787714"/>
            <a:chOff x="1188684" y="1149103"/>
            <a:chExt cx="4445827" cy="828947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9A8C81A7-6357-4F9E-A0B3-7F35C7CB5D3A}"/>
                </a:ext>
              </a:extLst>
            </p:cNvPr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noFill/>
            <a:ln w="50800">
              <a:solidFill>
                <a:srgbClr val="17A7E4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1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80AE982-1604-4201-8CED-E198ADA91CEF}"/>
                </a:ext>
              </a:extLst>
            </p:cNvPr>
            <p:cNvSpPr txBox="1"/>
            <p:nvPr/>
          </p:nvSpPr>
          <p:spPr>
            <a:xfrm>
              <a:off x="2137901" y="1191106"/>
              <a:ext cx="2547394" cy="7449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4000" b="1" kern="1200">
                  <a:solidFill>
                    <a:srgbClr val="FF0000"/>
                  </a:solidFill>
                  <a:latin typeface="微軟正黑體"/>
                  <a:ea typeface="微軟正黑體"/>
                  <a:cs typeface="+mn-cs"/>
                </a:rPr>
                <a:t>鐵</a:t>
              </a:r>
              <a:r>
                <a:rPr kumimoji="0" lang="zh-TW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/>
                  <a:ea typeface="微軟正黑體"/>
                  <a:cs typeface="+mn-cs"/>
                </a:rPr>
                <a:t>磁性</a:t>
              </a:r>
              <a:r>
                <a:rPr lang="zh-TW" altLang="en-US" sz="4000" b="1" kern="1200">
                  <a:solidFill>
                    <a:srgbClr val="FF0000"/>
                  </a:solidFill>
                  <a:latin typeface="微軟正黑體"/>
                  <a:ea typeface="微軟正黑體"/>
                  <a:cs typeface="+mn-cs"/>
                </a:rPr>
                <a:t>物質</a:t>
              </a:r>
              <a:endParaRPr kumimoji="0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endParaRP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4D87745-1DF6-463F-AB57-B1CB9C1DC0CD}"/>
              </a:ext>
            </a:extLst>
          </p:cNvPr>
          <p:cNvSpPr txBox="1"/>
          <p:nvPr/>
        </p:nvSpPr>
        <p:spPr>
          <a:xfrm>
            <a:off x="702942" y="2388776"/>
            <a:ext cx="6155580" cy="594008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實驗名稱：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kern="1200">
                <a:latin typeface="微軟正黑體"/>
                <a:ea typeface="微軟正黑體"/>
                <a:cs typeface="+mn-cs"/>
              </a:rPr>
              <a:t>A.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磁滯曲線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(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如右圖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)</a:t>
            </a:r>
            <a:endParaRPr lang="zh-TW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實驗原理：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磁滯現象、磁化。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實驗器材：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磁鐵、長螺絲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(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至少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6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公分以上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)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、手機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(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下載</a:t>
            </a:r>
            <a:r>
              <a:rPr kumimoji="0" lang="en-US" altLang="zh-TW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phyphox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如圖一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)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 。</a:t>
            </a:r>
            <a:endParaRPr kumimoji="0" lang="en-US" altLang="zh-TW" sz="2159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實驗步驟：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打開</a:t>
            </a:r>
            <a:r>
              <a:rPr kumimoji="0" lang="en-US" altLang="zh-TW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phyphox</a:t>
            </a:r>
            <a:r>
              <a:rPr kumimoji="0" lang="zh-TW" altLang="zh-TW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程式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點選</a:t>
            </a:r>
            <a:r>
              <a:rPr kumimoji="0" lang="zh-TW" altLang="zh-TW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磁力計測量</a:t>
            </a:r>
            <a:r>
              <a:rPr lang="zh-TW" altLang="zh-TW" b="1" kern="1200">
                <a:latin typeface="微軟正黑體"/>
                <a:ea typeface="微軟正黑體"/>
                <a:cs typeface="+mn-cs"/>
              </a:rPr>
              <a:t>。</a:t>
            </a:r>
            <a:endParaRPr lang="zh-TW" altLang="en-US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342900" indent="-342900" defTabSz="457200">
              <a:buClrTx/>
              <a:buAutoNum type="arabicPeriod"/>
              <a:defRPr/>
            </a:pPr>
            <a:r>
              <a:rPr lang="zh-TW" b="1" kern="1200">
                <a:latin typeface="Microsoft JhengHei"/>
                <a:ea typeface="Microsoft JhengHei"/>
                <a:cs typeface="+mn-cs"/>
              </a:rPr>
              <a:t>將手機搖晃，調整手機，使手機</a:t>
            </a:r>
            <a:r>
              <a:rPr lang="en-US" altLang="zh-TW" b="1" kern="1200" dirty="0">
                <a:latin typeface="Microsoft JhengHei"/>
                <a:ea typeface="微軟正黑體"/>
                <a:cs typeface="+mn-cs"/>
              </a:rPr>
              <a:t>y</a:t>
            </a:r>
            <a:r>
              <a:rPr lang="zh-TW" b="1" kern="1200">
                <a:latin typeface="Microsoft JhengHei"/>
                <a:ea typeface="Microsoft JhengHei"/>
                <a:cs typeface="+mn-cs"/>
              </a:rPr>
              <a:t>軸位置調整成</a:t>
            </a:r>
            <a:r>
              <a:rPr lang="en-US" altLang="zh-TW" b="1" kern="1200" dirty="0">
                <a:latin typeface="Microsoft JhengHei"/>
                <a:ea typeface="微軟正黑體"/>
                <a:cs typeface="+mn-cs"/>
              </a:rPr>
              <a:t>0</a:t>
            </a:r>
            <a:r>
              <a:rPr lang="zh-TW" b="1" kern="1200">
                <a:latin typeface="Microsoft JhengHei"/>
                <a:ea typeface="Microsoft JhengHei"/>
                <a:cs typeface="+mn-cs"/>
              </a:rPr>
              <a:t>。</a:t>
            </a:r>
            <a:endParaRPr lang="zh-TW" altLang="en-US" b="1" kern="1200" dirty="0">
              <a:latin typeface="微軟正黑體"/>
              <a:ea typeface="微軟正黑體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zh-TW" b="1" kern="1200">
                <a:latin typeface="Microsoft JhengHei"/>
                <a:ea typeface="Microsoft JhengHei"/>
                <a:cs typeface="+mn-cs"/>
              </a:rPr>
              <a:t>先判斷磁鐵的</a:t>
            </a:r>
            <a:r>
              <a:rPr lang="en-US" altLang="zh-TW" b="1" kern="1200" dirty="0">
                <a:latin typeface="Microsoft JhengHei"/>
                <a:ea typeface="微軟正黑體"/>
                <a:cs typeface="+mn-cs"/>
              </a:rPr>
              <a:t>N</a:t>
            </a:r>
            <a:r>
              <a:rPr lang="zh-TW" b="1" kern="1200">
                <a:latin typeface="Microsoft JhengHei"/>
                <a:ea typeface="Microsoft JhengHei"/>
                <a:cs typeface="+mn-cs"/>
              </a:rPr>
              <a:t>、</a:t>
            </a:r>
            <a:r>
              <a:rPr lang="en-US" altLang="zh-TW" b="1" kern="1200" dirty="0">
                <a:latin typeface="Microsoft JhengHei"/>
                <a:ea typeface="微軟正黑體"/>
                <a:cs typeface="+mn-cs"/>
              </a:rPr>
              <a:t>S</a:t>
            </a:r>
            <a:r>
              <a:rPr lang="zh-TW" b="1" kern="1200">
                <a:latin typeface="Microsoft JhengHei"/>
                <a:ea typeface="Microsoft JhengHei"/>
                <a:cs typeface="+mn-cs"/>
              </a:rPr>
              <a:t>極。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測到磁力是負數值為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N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極；反之，為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S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極。</a:t>
            </a:r>
            <a:endParaRPr lang="en-US" altLang="zh-TW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找</a:t>
            </a:r>
            <a:r>
              <a:rPr kumimoji="0" lang="zh-TW" altLang="zh-TW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一根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長</a:t>
            </a:r>
            <a:r>
              <a:rPr kumimoji="0" lang="zh-TW" altLang="zh-TW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螺絲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，螺絲需靠住手機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(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如右上器材圖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) </a:t>
            </a:r>
            <a:r>
              <a:rPr kumimoji="0" lang="zh-TW" altLang="zh-TW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。</a:t>
            </a:r>
            <a:endParaRPr kumimoji="0" lang="en-US" altLang="zh-TW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一開始從很遠的地方，使磁鐵</a:t>
            </a:r>
            <a:r>
              <a:rPr kumimoji="0" lang="zh-TW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等速移動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靠近螺絲，再遠離螺絲到測不到磁力變化的地方</a:t>
            </a:r>
            <a:r>
              <a:rPr kumimoji="0" lang="zh-TW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，此時可以看到手機量測到的數據不會等於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zh-TW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，稱為剩磁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indent="-342900" defTabSz="457200">
              <a:buClrTx/>
              <a:buAutoNum type="arabicPeriod"/>
              <a:defRPr/>
            </a:pP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將磁鐵轉向，</a:t>
            </a:r>
            <a:r>
              <a:rPr kumimoji="0" lang="zh-TW" altLang="zh-TW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再將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磁鐵</a:t>
            </a:r>
            <a:r>
              <a:rPr kumimoji="0" lang="zh-TW" altLang="zh-TW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等速移動靠近手機，可以看到手機數據往另一方向的數值增大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。</a:t>
            </a:r>
            <a:r>
              <a:rPr kumimoji="0" lang="zh-TW" altLang="zh-TW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重複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5~6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步驟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5</a:t>
            </a:r>
            <a:r>
              <a:rPr kumimoji="0" lang="zh-TW" altLang="zh-TW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次</a:t>
            </a:r>
            <a:r>
              <a:rPr lang="zh-TW" altLang="zh-TW" b="1" kern="1200">
                <a:latin typeface="微軟正黑體"/>
                <a:ea typeface="微軟正黑體"/>
                <a:cs typeface="+mn-cs"/>
              </a:rPr>
              <a:t>。</a:t>
            </a:r>
            <a:endParaRPr lang="zh-TW" altLang="en-US" b="1" kern="1200">
              <a:latin typeface="Microsoft JhengHei"/>
              <a:ea typeface="Microsoft JhengHei"/>
              <a:cs typeface="+mn-cs"/>
            </a:endParaRPr>
          </a:p>
          <a:p>
            <a:pPr marL="342900" indent="-342900" defTabSz="457200">
              <a:buClrTx/>
              <a:buAutoNum type="arabicPeriod"/>
              <a:defRPr/>
            </a:pPr>
            <a:r>
              <a:rPr lang="zh-TW" altLang="zh-TW" b="1" kern="1200">
                <a:latin typeface="微軟正黑體"/>
                <a:ea typeface="微軟正黑體"/>
                <a:cs typeface="+mn-cs"/>
              </a:rPr>
              <a:t>組合以上的圖形，拼湊出磁滯曲線。</a:t>
            </a:r>
            <a:endParaRPr lang="zh-TW" altLang="en-US" b="1" kern="1200">
              <a:latin typeface="Microsoft JhengHei"/>
              <a:ea typeface="Microsoft JhengHei"/>
              <a:cs typeface="+mn-cs"/>
            </a:endParaRPr>
          </a:p>
          <a:p>
            <a:pPr defTabSz="457200">
              <a:buClrTx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檢驗項目：</a:t>
            </a:r>
            <a:endParaRPr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影片為橫向拍攝、有字幕。影像清晰，有使用麥克風錄音。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影片中有自製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《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原理講解圖板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》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indent="-342900" defTabSz="457200">
              <a:buClrTx/>
              <a:buAutoNum type="arabicPeriod"/>
              <a:defRPr/>
            </a:pPr>
            <a:r>
              <a:rPr lang="zh-TW" b="1" kern="1200">
                <a:latin typeface="Microsoft JhengHei"/>
                <a:ea typeface="Microsoft JhengHei"/>
                <a:cs typeface="+mn-cs"/>
              </a:rPr>
              <a:t>影片中有說明這一組的創意或創新。</a:t>
            </a:r>
            <a:endParaRPr lang="zh-TW" altLang="en-US" b="1" kern="1200" dirty="0">
              <a:latin typeface="微軟正黑體"/>
              <a:ea typeface="微軟正黑體"/>
              <a:cs typeface="+mn-cs"/>
            </a:endParaRPr>
          </a:p>
          <a:p>
            <a:pPr marL="342900" marR="0" lvl="0" indent="-34290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影片中要講解磁滯曲線的原理。</a:t>
            </a:r>
            <a:endParaRPr lang="en-US" altLang="zh-TW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影片中要講解</a:t>
            </a:r>
            <a:r>
              <a:rPr lang="zh-TW" altLang="en-US" b="1" kern="1200">
                <a:latin typeface="微軟正黑體"/>
                <a:ea typeface="微軟正黑體"/>
                <a:cs typeface="+mn-cs"/>
              </a:rPr>
              <a:t>鐵的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磁化現象。</a:t>
            </a:r>
            <a:endParaRPr kumimoji="0" lang="en-US" altLang="zh-TW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影片中要呈現做磁滯曲線實驗的情形，實驗時鏡頭特寫到手機螢幕上，顯示磁滯曲線與剩磁。</a:t>
            </a:r>
            <a:endParaRPr kumimoji="0" lang="en-US" altLang="zh-TW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342900" indent="-342900" defTabSz="457200">
              <a:buClrTx/>
              <a:buAutoNum type="arabicPeriod"/>
              <a:defRPr/>
            </a:pPr>
            <a:r>
              <a:rPr lang="zh-TW" altLang="en-US" b="1" kern="1200">
                <a:latin typeface="微軟正黑體"/>
                <a:ea typeface="微軟正黑體"/>
                <a:cs typeface="+mn-cs"/>
              </a:rPr>
              <a:t>手機的phyphox需和電腦同步，錄影紀錄實驗時的畫面。</a:t>
            </a:r>
            <a:endParaRPr lang="zh-TW" altLang="en-US" b="1" kern="1200" dirty="0">
              <a:latin typeface="微軟正黑體"/>
              <a:ea typeface="微軟正黑體"/>
              <a:cs typeface="+mn-cs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178410" y="10004884"/>
            <a:ext cx="1539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自製磁滯曲線圖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50" t="12129" r="30848" b="12970"/>
          <a:stretch/>
        </p:blipFill>
        <p:spPr>
          <a:xfrm>
            <a:off x="4992028" y="2632420"/>
            <a:ext cx="856778" cy="883552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5145716" y="2352650"/>
            <a:ext cx="61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圖一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4" t="10145" r="22513" b="29602"/>
          <a:stretch/>
        </p:blipFill>
        <p:spPr>
          <a:xfrm>
            <a:off x="6194655" y="2673672"/>
            <a:ext cx="790732" cy="2264562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042340" y="2352650"/>
            <a:ext cx="754031" cy="319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器材圖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93" y="2442701"/>
            <a:ext cx="1741316" cy="1364581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3962400" y="3411733"/>
            <a:ext cx="968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磁滯曲線圖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" t="14530" r="427" b="6838"/>
          <a:stretch/>
        </p:blipFill>
        <p:spPr>
          <a:xfrm>
            <a:off x="3549765" y="8254161"/>
            <a:ext cx="1121538" cy="1809802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" t="15364" r="1100" b="7909"/>
          <a:stretch/>
        </p:blipFill>
        <p:spPr>
          <a:xfrm>
            <a:off x="5398459" y="8238662"/>
            <a:ext cx="1149694" cy="1823867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3377242" y="10004602"/>
            <a:ext cx="1465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有螺絲靠住手機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5187464" y="10014448"/>
            <a:ext cx="1615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沒有螺絲靠住手機</a:t>
            </a: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52" y="8535683"/>
            <a:ext cx="2237416" cy="1530833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BBD75DA7-1B4E-438A-8529-01829C88253B}"/>
              </a:ext>
            </a:extLst>
          </p:cNvPr>
          <p:cNvSpPr/>
          <p:nvPr/>
        </p:nvSpPr>
        <p:spPr>
          <a:xfrm>
            <a:off x="568060" y="2191066"/>
            <a:ext cx="6505200" cy="8101593"/>
          </a:xfrm>
          <a:prstGeom prst="rect">
            <a:avLst/>
          </a:prstGeom>
          <a:noFill/>
          <a:ln w="38100">
            <a:solidFill>
              <a:srgbClr val="F29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19" dirty="0"/>
          </a:p>
        </p:txBody>
      </p:sp>
    </p:spTree>
    <p:extLst>
      <p:ext uri="{BB962C8B-B14F-4D97-AF65-F5344CB8AC3E}">
        <p14:creationId xmlns:p14="http://schemas.microsoft.com/office/powerpoint/2010/main" val="165170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380588" y="1281402"/>
            <a:ext cx="4798501" cy="787714"/>
            <a:chOff x="1206087" y="1149103"/>
            <a:chExt cx="4445827" cy="828947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9AC1510-BDA5-45ED-B278-BFB71597C408}"/>
                </a:ext>
              </a:extLst>
            </p:cNvPr>
            <p:cNvSpPr/>
            <p:nvPr/>
          </p:nvSpPr>
          <p:spPr>
            <a:xfrm>
              <a:off x="1206087" y="1149103"/>
              <a:ext cx="4445827" cy="828947"/>
            </a:xfrm>
            <a:prstGeom prst="roundRect">
              <a:avLst/>
            </a:prstGeom>
            <a:noFill/>
            <a:ln w="50800">
              <a:solidFill>
                <a:srgbClr val="0000FF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1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E1940FD-0388-49D2-A603-946A91338478}"/>
                </a:ext>
              </a:extLst>
            </p:cNvPr>
            <p:cNvSpPr txBox="1"/>
            <p:nvPr/>
          </p:nvSpPr>
          <p:spPr>
            <a:xfrm>
              <a:off x="2155301" y="1191106"/>
              <a:ext cx="2547395" cy="7449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4000" b="1" kern="1200" dirty="0">
                  <a:solidFill>
                    <a:srgbClr val="FF0000"/>
                  </a:solidFill>
                  <a:latin typeface="微軟正黑體"/>
                  <a:ea typeface="微軟正黑體"/>
                  <a:cs typeface="+mn-cs"/>
                </a:rPr>
                <a:t>鐵</a:t>
              </a:r>
              <a:r>
                <a:rPr kumimoji="0" lang="zh-TW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/>
                  <a:ea typeface="微軟正黑體"/>
                  <a:cs typeface="+mn-cs"/>
                </a:rPr>
                <a:t>磁性</a:t>
              </a:r>
              <a:r>
                <a:rPr lang="zh-TW" altLang="en-US" sz="4000" b="1" kern="1200" dirty="0">
                  <a:solidFill>
                    <a:srgbClr val="FF0000"/>
                  </a:solidFill>
                  <a:latin typeface="微軟正黑體"/>
                  <a:ea typeface="微軟正黑體"/>
                  <a:cs typeface="+mn-cs"/>
                </a:rPr>
                <a:t>物質</a:t>
              </a:r>
              <a:endPara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endParaRPr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1AEBB85-EC96-4A61-B23F-2AB8D92E70E8}"/>
              </a:ext>
            </a:extLst>
          </p:cNvPr>
          <p:cNvSpPr txBox="1"/>
          <p:nvPr/>
        </p:nvSpPr>
        <p:spPr>
          <a:xfrm>
            <a:off x="653980" y="2346242"/>
            <a:ext cx="6210370" cy="79287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實驗名稱：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kern="1200">
                <a:latin typeface="微軟正黑體"/>
                <a:ea typeface="微軟正黑體"/>
                <a:cs typeface="+mn-cs"/>
              </a:rPr>
              <a:t>B.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手機磁感應器＆鐵棒導引磁力線</a:t>
            </a:r>
            <a:endParaRPr kumimoji="0" lang="en-US" altLang="zh-TW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實驗原理：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磁力計、鐵磁性物質導引磁力線。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實驗器材：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磁鐵、手機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(</a:t>
            </a:r>
            <a:r>
              <a:rPr kumimoji="0" lang="en-US" altLang="zh-TW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phyphox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)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、貼紙、橡皮擦、</a:t>
            </a:r>
            <a:endParaRPr kumimoji="0" lang="en-US" altLang="zh-TW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長鐵棒或長螺絲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至少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15cm)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、短鐵棒或短螺絲。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實驗步驟：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70205" indent="-370205" defTabSz="457200">
              <a:lnSpc>
                <a:spcPct val="110000"/>
              </a:lnSpc>
              <a:buClrTx/>
              <a:buFontTx/>
              <a:buAutoNum type="arabicPeriod"/>
              <a:defRPr/>
            </a:pP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開啟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phyphox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磁力計，放大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Y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軸圖表，轉動手機，直到圖表上的值停在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0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。</a:t>
            </a:r>
            <a:r>
              <a:rPr lang="zh-TW" altLang="en-US" b="1" kern="1200">
                <a:latin typeface="微軟正黑體"/>
                <a:ea typeface="微軟正黑體"/>
                <a:cs typeface="+mn-cs"/>
              </a:rPr>
              <a:t>   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 將磁鐵在手機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X 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方向移動，找到最大數值，此為磁感應器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X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座標，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Y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方向同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X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方向操作。最後用貼紙將磁感應器標示出來。</a:t>
            </a:r>
            <a:endParaRPr lang="en-US" altLang="zh-TW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370205" marR="0" lvl="0" indent="-370205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開啟 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phyphox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磁力計，並將長鐵棒放置在手機與磁鐵之間，長鐵棒緊靠手機，磁鐵和長鐵棒中間隔著一塊橡皮擦，查看手機所量測到的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Y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方向磁場大小，將數據截圖記錄，為數據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1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。</a:t>
            </a:r>
            <a:endParaRPr lang="en-US" altLang="zh-TW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370205" marR="0" lvl="0" indent="-370205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將長鐵棒拿開，手機和磁鐵不動，查看手機所量測到的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Y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方向磁場大小，將數據截圖記錄，為數據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70205" marR="0" lvl="0" indent="-370205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將橡皮擦緊靠手機，磁鐵放在橡皮擦另一端，查看手機所量測到的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Y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方向磁場大小，將數據截圖記錄，為數據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370205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數據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1-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數據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2)/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數據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＊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100%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，算出進入長鐵棒的磁力線比例。</a:t>
            </a:r>
            <a:endParaRPr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-370205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把長鐵棒換成短鐵棒進行步驟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2-5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的實驗 ，與長鐵棒的結果做比較。</a:t>
            </a:r>
            <a:endParaRPr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70205" marR="0" lvl="0" indent="-370205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仿數據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的做法，把長鐵棒和短鐵棒接在一起，進行實驗。並且和步驟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及步驟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6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的結果比較。討論實驗結果。</a:t>
            </a:r>
            <a:endParaRPr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檢驗項目：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3845" marR="0" lvl="0" indent="-283845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影片為橫向拍攝、有字幕。影像清晰，有使用麥克風錄音。</a:t>
            </a:r>
            <a:endParaRPr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3845" marR="0" lvl="0" indent="-283845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影片中有自製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《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原理講解圖板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》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3845" marR="0" lvl="0" indent="-283845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影片中有說明這一組的創意或創新。</a:t>
            </a:r>
            <a:endParaRPr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3845" marR="0" lvl="0" indent="-283845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影片中要講解如何找到磁感應器。</a:t>
            </a:r>
            <a:endParaRPr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3845" marR="0" lvl="0" indent="-283845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影片中要講解何為鐵磁性物質。</a:t>
            </a:r>
            <a:endParaRPr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3845" marR="0" lvl="0" indent="-283845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影片中要有操作</a:t>
            </a:r>
            <a:r>
              <a:rPr kumimoji="0" lang="en-US" altLang="zh-TW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phyphox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軟正黑體"/>
                <a:ea typeface="微軟正黑體"/>
                <a:cs typeface="+mn-cs"/>
              </a:rPr>
              <a:t>的數據圖。</a:t>
            </a:r>
            <a:endParaRPr lang="en-US" altLang="zh-TW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283845" marR="0" lvl="0" indent="-283845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影片中有呈現實驗過程，並且將實驗結果列表討論。</a:t>
            </a:r>
            <a:endParaRPr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3845" marR="0" lvl="0" indent="-283845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影片中有呈現鐵磁性物質導引磁力線的圖形及解說。</a:t>
            </a:r>
            <a:endParaRPr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710FE74-8520-4444-B950-6677AF50C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446" y="2346242"/>
            <a:ext cx="1086705" cy="143835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5C74732-5C94-490E-9AC0-FFEF8EF959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77" r="11535" b="39477"/>
          <a:stretch/>
        </p:blipFill>
        <p:spPr>
          <a:xfrm>
            <a:off x="4867075" y="2346242"/>
            <a:ext cx="1997275" cy="46680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FA27F46-FE16-4C01-8C55-BC666D6BD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16" t="28348" b="46813"/>
          <a:stretch/>
        </p:blipFill>
        <p:spPr>
          <a:xfrm>
            <a:off x="4867075" y="2883878"/>
            <a:ext cx="1997275" cy="427872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4794280" y="2310416"/>
            <a:ext cx="723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數據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796151" y="2836204"/>
            <a:ext cx="844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數據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36312" y="2304066"/>
            <a:ext cx="6245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示意圖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0D1DEAA-552A-824E-ABEB-C63C8EDE3F61}"/>
              </a:ext>
            </a:extLst>
          </p:cNvPr>
          <p:cNvGrpSpPr/>
          <p:nvPr/>
        </p:nvGrpSpPr>
        <p:grpSpPr>
          <a:xfrm>
            <a:off x="5063424" y="3418698"/>
            <a:ext cx="909452" cy="1060918"/>
            <a:chOff x="4788053" y="3451138"/>
            <a:chExt cx="909452" cy="1060918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9312BE-CA46-4501-A521-181A3368C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5734" y="3451138"/>
              <a:ext cx="851771" cy="1060918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4788053" y="3513747"/>
              <a:ext cx="8348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數據</a:t>
              </a:r>
              <a:r>
                <a:rPr kumimoji="0" lang="en-US" altLang="zh-TW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3</a:t>
              </a:r>
              <a:endPara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9061701-0CFD-4457-A7C4-B760A8B0774C}"/>
              </a:ext>
            </a:extLst>
          </p:cNvPr>
          <p:cNvGrpSpPr/>
          <p:nvPr/>
        </p:nvGrpSpPr>
        <p:grpSpPr>
          <a:xfrm>
            <a:off x="556806" y="322921"/>
            <a:ext cx="6446062" cy="830997"/>
            <a:chOff x="404309" y="299188"/>
            <a:chExt cx="5972298" cy="769922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4DDC8D6F-0CD5-49B6-A55E-6183FA568C44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6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111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年 生活物理 實驗演示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高中同學 實驗演示說明</a:t>
              </a: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85895705-C996-4F99-8C01-45EC02EDB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9" name="圖片 28" descr="一張含有 文字 的圖片&#10;&#10;自動產生的描述">
              <a:extLst>
                <a:ext uri="{FF2B5EF4-FFF2-40B4-BE49-F238E27FC236}">
                  <a16:creationId xmlns:a16="http://schemas.microsoft.com/office/drawing/2014/main" id="{BB074EC7-94B8-4BB0-AA98-A88ECD334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A9A05B31-7505-4C28-AB44-D6461C041663}"/>
              </a:ext>
            </a:extLst>
          </p:cNvPr>
          <p:cNvSpPr/>
          <p:nvPr/>
        </p:nvSpPr>
        <p:spPr>
          <a:xfrm>
            <a:off x="1380587" y="1281402"/>
            <a:ext cx="4798501" cy="787714"/>
          </a:xfrm>
          <a:prstGeom prst="roundRect">
            <a:avLst/>
          </a:prstGeom>
          <a:noFill/>
          <a:ln w="50800">
            <a:solidFill>
              <a:srgbClr val="17A7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1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CB55E28-260B-44CC-BC1F-6274BEFDA857}"/>
              </a:ext>
            </a:extLst>
          </p:cNvPr>
          <p:cNvSpPr/>
          <p:nvPr/>
        </p:nvSpPr>
        <p:spPr>
          <a:xfrm>
            <a:off x="568060" y="2191066"/>
            <a:ext cx="6505200" cy="8101593"/>
          </a:xfrm>
          <a:prstGeom prst="rect">
            <a:avLst/>
          </a:prstGeom>
          <a:noFill/>
          <a:ln w="38100">
            <a:solidFill>
              <a:srgbClr val="F29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19" dirty="0"/>
          </a:p>
        </p:txBody>
      </p:sp>
    </p:spTree>
    <p:extLst>
      <p:ext uri="{BB962C8B-B14F-4D97-AF65-F5344CB8AC3E}">
        <p14:creationId xmlns:p14="http://schemas.microsoft.com/office/powerpoint/2010/main" val="255743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072E019-E9BA-4B4E-B286-EDBFFF48DF97}"/>
              </a:ext>
            </a:extLst>
          </p:cNvPr>
          <p:cNvGrpSpPr/>
          <p:nvPr/>
        </p:nvGrpSpPr>
        <p:grpSpPr>
          <a:xfrm>
            <a:off x="556806" y="322921"/>
            <a:ext cx="6446062" cy="830997"/>
            <a:chOff x="404309" y="299188"/>
            <a:chExt cx="5972298" cy="769922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8A1565A-06AD-4F02-9F71-373ABB7C6421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6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110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年 生活物理 實驗演示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高中同學 實驗演示說明</a:t>
              </a:r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D3AAC6E-2396-4883-84CE-EA01DFD56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7" name="圖片 6" descr="一張含有 文字 的圖片&#10;&#10;自動產生的描述">
              <a:extLst>
                <a:ext uri="{FF2B5EF4-FFF2-40B4-BE49-F238E27FC236}">
                  <a16:creationId xmlns:a16="http://schemas.microsoft.com/office/drawing/2014/main" id="{B5E7F9BB-FDDE-4A7F-8F9D-AC7909F76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732CCF6F-BE32-40E9-A794-0EF3BEE80C6C}"/>
              </a:ext>
            </a:extLst>
          </p:cNvPr>
          <p:cNvGrpSpPr/>
          <p:nvPr/>
        </p:nvGrpSpPr>
        <p:grpSpPr>
          <a:xfrm>
            <a:off x="1380587" y="1281402"/>
            <a:ext cx="4798501" cy="787714"/>
            <a:chOff x="1188684" y="1149103"/>
            <a:chExt cx="4445827" cy="828947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9A8C81A7-6357-4F9E-A0B3-7F35C7CB5D3A}"/>
                </a:ext>
              </a:extLst>
            </p:cNvPr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noFill/>
            <a:ln w="50800">
              <a:solidFill>
                <a:srgbClr val="0000FF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1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80AE982-1604-4201-8CED-E198ADA91CEF}"/>
                </a:ext>
              </a:extLst>
            </p:cNvPr>
            <p:cNvSpPr txBox="1"/>
            <p:nvPr/>
          </p:nvSpPr>
          <p:spPr>
            <a:xfrm>
              <a:off x="1900270" y="1191106"/>
              <a:ext cx="3022654" cy="7449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磁性與磁懸浮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E1C280F-504B-421A-910B-26725CE87229}"/>
              </a:ext>
            </a:extLst>
          </p:cNvPr>
          <p:cNvGrpSpPr/>
          <p:nvPr/>
        </p:nvGrpSpPr>
        <p:grpSpPr>
          <a:xfrm>
            <a:off x="527457" y="2251137"/>
            <a:ext cx="6504761" cy="8057258"/>
            <a:chOff x="414830" y="2085685"/>
            <a:chExt cx="6026683" cy="746507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68EE013-759B-494C-8FA1-7667828AC526}"/>
                </a:ext>
              </a:extLst>
            </p:cNvPr>
            <p:cNvSpPr/>
            <p:nvPr/>
          </p:nvSpPr>
          <p:spPr>
            <a:xfrm>
              <a:off x="414830" y="2085685"/>
              <a:ext cx="6026683" cy="746507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1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4D87745-1DF6-463F-AB57-B1CB9C1DC0CD}"/>
                </a:ext>
              </a:extLst>
            </p:cNvPr>
            <p:cNvSpPr txBox="1"/>
            <p:nvPr/>
          </p:nvSpPr>
          <p:spPr>
            <a:xfrm>
              <a:off x="577417" y="2213208"/>
              <a:ext cx="5703166" cy="5303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實驗名稱：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磁滯曲線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如右圖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21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實驗原理：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磁滯現象、磁化。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實驗器材：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磁鐵、長螺絲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至少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6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公分以上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、手機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下載</a:t>
              </a:r>
              <a:r>
                <a:rPr kumimoji="0" lang="en-US" altLang="zh-TW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phyphox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如圖一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。</a:t>
              </a:r>
              <a:endParaRPr kumimoji="0" lang="en-US" altLang="zh-TW" sz="2159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實驗步驟：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打開</a:t>
              </a:r>
              <a:r>
                <a:rPr kumimoji="0" lang="en-US" altLang="zh-TW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phyphox</a:t>
              </a:r>
              <a:r>
                <a:rPr kumimoji="0" lang="zh-TW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程式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點選</a:t>
              </a:r>
              <a:r>
                <a:rPr kumimoji="0" lang="zh-TW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磁力計測量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，先判斷磁鐵的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N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、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S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極。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測到磁力是負數值為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N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極；反之，為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S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極。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找</a:t>
              </a:r>
              <a:r>
                <a:rPr kumimoji="0" lang="zh-TW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一根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長</a:t>
              </a:r>
              <a:r>
                <a:rPr kumimoji="0" lang="zh-TW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螺絲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，螺絲需靠住手機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如右上器材圖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 </a:t>
              </a:r>
              <a:r>
                <a:rPr kumimoji="0" lang="zh-TW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將手機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搖晃，調整手機，使手機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y</a:t>
              </a:r>
              <a:r>
                <a:rPr kumimoji="0" lang="zh-TW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軸位置調整成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0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一開始從很遠的地方，使磁鐵</a:t>
              </a:r>
              <a:r>
                <a:rPr kumimoji="0" lang="zh-TW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等速移動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靠近螺絲，再遠離螺絲到測不到磁力變化的地方</a:t>
              </a:r>
              <a:r>
                <a:rPr kumimoji="0" lang="zh-TW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，此時可以看到手機量測到的數據不會等於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0</a:t>
              </a:r>
              <a:r>
                <a:rPr kumimoji="0" lang="zh-TW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，稱為剩磁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將磁鐵轉向，</a:t>
              </a:r>
              <a:r>
                <a:rPr kumimoji="0" lang="zh-TW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再將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磁鐵</a:t>
              </a:r>
              <a:r>
                <a:rPr kumimoji="0" lang="zh-TW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等速移動靠近手機，可以看到手機數據往另一方向的數值增大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r>
                <a:rPr kumimoji="0" lang="zh-TW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因為磁鐵有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N</a:t>
              </a:r>
              <a:r>
                <a:rPr kumimoji="0" lang="zh-TW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、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S</a:t>
              </a:r>
              <a:r>
                <a:rPr kumimoji="0" lang="zh-TW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極，重複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5~6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步驟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5</a:t>
              </a:r>
              <a:r>
                <a:rPr kumimoji="0" lang="zh-TW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次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</a:t>
              </a:r>
              <a:r>
                <a:rPr kumimoji="0" lang="zh-TW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即可藉由手機數據繪製磁滯曲線。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檢驗項目：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影片為橫向拍攝、有字幕。影像清晰，有使用麥克風錄音。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影片中有自製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《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原理講解圖板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》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影片中要講解磁滯曲線的原理。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影片中要講解磁化現象。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影片中要呈現做磁滯曲線實驗的情形，實驗時鏡頭特寫到手機螢幕上，顯示磁滯曲線與剩磁。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影片中有說明這一組的創意或創新。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1178410" y="9928673"/>
            <a:ext cx="1539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自製磁滯曲線圖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50" t="12129" r="30848" b="12970"/>
          <a:stretch/>
        </p:blipFill>
        <p:spPr>
          <a:xfrm>
            <a:off x="4992028" y="2632420"/>
            <a:ext cx="856778" cy="883552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5145716" y="2352650"/>
            <a:ext cx="61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圖一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4" t="10145" r="22513" b="29602"/>
          <a:stretch/>
        </p:blipFill>
        <p:spPr>
          <a:xfrm>
            <a:off x="6009874" y="2673672"/>
            <a:ext cx="790732" cy="2264562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042340" y="2352650"/>
            <a:ext cx="754031" cy="319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器材圖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934" y="2324151"/>
            <a:ext cx="1741316" cy="1364581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3962400" y="3411733"/>
            <a:ext cx="968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磁滯曲線圖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" t="14530" r="427" b="6838"/>
          <a:stretch/>
        </p:blipFill>
        <p:spPr>
          <a:xfrm>
            <a:off x="3515883" y="8076336"/>
            <a:ext cx="1121538" cy="1809802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" t="15364" r="1100" b="7909"/>
          <a:stretch/>
        </p:blipFill>
        <p:spPr>
          <a:xfrm>
            <a:off x="5398459" y="8069304"/>
            <a:ext cx="1149694" cy="1823867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3377242" y="9928391"/>
            <a:ext cx="1465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有螺絲靠住手機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5187464" y="9921302"/>
            <a:ext cx="1615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沒有螺絲靠住手機</a:t>
            </a: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15" y="8213904"/>
            <a:ext cx="2237416" cy="153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51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380588" y="1281402"/>
            <a:ext cx="4798501" cy="787714"/>
            <a:chOff x="1206087" y="1149103"/>
            <a:chExt cx="4445827" cy="828947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9AC1510-BDA5-45ED-B278-BFB71597C408}"/>
                </a:ext>
              </a:extLst>
            </p:cNvPr>
            <p:cNvSpPr/>
            <p:nvPr/>
          </p:nvSpPr>
          <p:spPr>
            <a:xfrm>
              <a:off x="1206087" y="1149103"/>
              <a:ext cx="4445827" cy="828947"/>
            </a:xfrm>
            <a:prstGeom prst="roundRect">
              <a:avLst/>
            </a:prstGeom>
            <a:noFill/>
            <a:ln w="50800">
              <a:solidFill>
                <a:srgbClr val="0000FF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1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E1940FD-0388-49D2-A603-946A91338478}"/>
                </a:ext>
              </a:extLst>
            </p:cNvPr>
            <p:cNvSpPr txBox="1"/>
            <p:nvPr/>
          </p:nvSpPr>
          <p:spPr>
            <a:xfrm>
              <a:off x="1917672" y="1191106"/>
              <a:ext cx="3022654" cy="7449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磁性與磁懸浮</a:t>
              </a: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526563" y="2251136"/>
            <a:ext cx="6504761" cy="8057257"/>
            <a:chOff x="414830" y="2085685"/>
            <a:chExt cx="6026683" cy="7465077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81C3F56-AF73-48C2-9B1D-669CD4EFC293}"/>
                </a:ext>
              </a:extLst>
            </p:cNvPr>
            <p:cNvSpPr/>
            <p:nvPr/>
          </p:nvSpPr>
          <p:spPr>
            <a:xfrm>
              <a:off x="414830" y="2085685"/>
              <a:ext cx="6026683" cy="746507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1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51AEBB85-EC96-4A61-B23F-2AB8D92E70E8}"/>
                </a:ext>
              </a:extLst>
            </p:cNvPr>
            <p:cNvSpPr txBox="1"/>
            <p:nvPr/>
          </p:nvSpPr>
          <p:spPr>
            <a:xfrm>
              <a:off x="532882" y="2173801"/>
              <a:ext cx="5753929" cy="7345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實驗名稱：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手機磁感應器＆鐵棒導引磁力線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實驗原理：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磁力計、鐵磁性物質導引磁力線。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實驗器材：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磁鐵、手機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en-US" altLang="zh-TW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phyphox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、貼紙、橡皮擦、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長鐵棒或長螺絲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至少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15cm)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、短鐵棒或短螺絲。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實驗步驟：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70800" marR="0" lvl="0" indent="-37080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開啟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p</a:t>
              </a:r>
              <a:r>
                <a:rPr kumimoji="0" lang="en-US" altLang="zh-TW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hyphox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磁力計，放大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Y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軸圖表，轉動手機，直到圖表上的值停在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0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    將磁鐵在手機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X 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方向移動，找到最大數值，此為磁感應器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X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座標，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Y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方向同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X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方向操作。最後用貼紙將磁感應器標示出來。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70800" marR="0" lvl="0" indent="-37080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開啟 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p</a:t>
              </a:r>
              <a:r>
                <a:rPr kumimoji="0" lang="en-US" altLang="zh-TW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hyphox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磁力計，並將長鐵棒放置在手機與磁鐵之間，長鐵棒緊靠手機，磁鐵和長鐵棒中間隔著一塊橡皮擦，查看手機所量測到的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Y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方向磁場大小，將數據截圖記錄，為數據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70800" marR="0" lvl="0" indent="-37080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將長鐵棒拿開，手機和磁鐵不動，查看手機所量測到的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Y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方向磁場大小，將數據截圖記錄，為數據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70800" marR="0" lvl="0" indent="-37080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將橡皮擦緊靠手機，磁鐵放在橡皮擦另一端，查看手機所量測到的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Y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方向磁場大小，將數據截圖記錄，為數據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3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-37080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將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數據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1-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數據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2)/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數據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3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＊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100%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，算出進入長鐵棒的磁力線比例。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-37080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把長鐵棒換成短鐵棒進行步驟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2-5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的實驗 ，與長鐵棒的結果做比較。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70800" marR="0" lvl="0" indent="-37080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仿數據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的做法，把長鐵棒和短鐵棒接在一起，進行實驗。並且和步驟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5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及步驟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6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的結果比較。討論實驗結果。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檢驗項目：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84423" marR="0" lvl="0" indent="-284423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影片為橫向拍攝、有字幕。影像清晰，有使用麥克風錄音。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84423" marR="0" lvl="0" indent="-284423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影片中有自製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《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原理講解圖板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》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84423" marR="0" lvl="0" indent="-284423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影片中有說明這一組的創意或創新。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84423" marR="0" lvl="0" indent="-284423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影片中要講解如何找到磁感應器。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84423" marR="0" lvl="0" indent="-284423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影片中要講解何為鐵磁性物質。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84423" marR="0" lvl="0" indent="-284423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影片中要有操作</a:t>
              </a:r>
              <a:r>
                <a:rPr kumimoji="0" lang="en-US" altLang="zh-TW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phyphox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的數據圖。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84423" marR="0" lvl="0" indent="-284423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影片中有呈現實驗過程，並且將實驗結果列表討論。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84423" marR="0" lvl="0" indent="-284423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影片中有呈現鐵磁性物質導引磁力線的圖形及解說。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E710FE74-8520-4444-B950-6677AF50C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446" y="2346242"/>
            <a:ext cx="1086705" cy="143835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5C74732-5C94-490E-9AC0-FFEF8EF959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77" r="11535" b="39477"/>
          <a:stretch/>
        </p:blipFill>
        <p:spPr>
          <a:xfrm>
            <a:off x="4867075" y="2346242"/>
            <a:ext cx="1997275" cy="46680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FA27F46-FE16-4C01-8C55-BC666D6BD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16" t="28348" b="46813"/>
          <a:stretch/>
        </p:blipFill>
        <p:spPr>
          <a:xfrm>
            <a:off x="4867075" y="2883878"/>
            <a:ext cx="1997275" cy="427872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4794280" y="2310416"/>
            <a:ext cx="723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數據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796151" y="2836204"/>
            <a:ext cx="844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數據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36312" y="2304066"/>
            <a:ext cx="6245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示意圖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0D1DEAA-552A-824E-ABEB-C63C8EDE3F61}"/>
              </a:ext>
            </a:extLst>
          </p:cNvPr>
          <p:cNvGrpSpPr/>
          <p:nvPr/>
        </p:nvGrpSpPr>
        <p:grpSpPr>
          <a:xfrm>
            <a:off x="5063424" y="3418698"/>
            <a:ext cx="909452" cy="1060918"/>
            <a:chOff x="4788053" y="3451138"/>
            <a:chExt cx="909452" cy="1060918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9312BE-CA46-4501-A521-181A3368C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5734" y="3451138"/>
              <a:ext cx="851771" cy="1060918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4788053" y="3513747"/>
              <a:ext cx="8348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數據</a:t>
              </a:r>
              <a:r>
                <a:rPr kumimoji="0" lang="en-US" altLang="zh-TW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3</a:t>
              </a:r>
              <a:endPara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9061701-0CFD-4457-A7C4-B760A8B0774C}"/>
              </a:ext>
            </a:extLst>
          </p:cNvPr>
          <p:cNvGrpSpPr/>
          <p:nvPr/>
        </p:nvGrpSpPr>
        <p:grpSpPr>
          <a:xfrm>
            <a:off x="556806" y="322921"/>
            <a:ext cx="6446062" cy="830997"/>
            <a:chOff x="404309" y="299188"/>
            <a:chExt cx="5972298" cy="769922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4DDC8D6F-0CD5-49B6-A55E-6183FA568C44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6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110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年 生活物理 實驗演示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高中同學 實驗演示說明</a:t>
              </a: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85895705-C996-4F99-8C01-45EC02EDB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9" name="圖片 28" descr="一張含有 文字 的圖片&#10;&#10;自動產生的描述">
              <a:extLst>
                <a:ext uri="{FF2B5EF4-FFF2-40B4-BE49-F238E27FC236}">
                  <a16:creationId xmlns:a16="http://schemas.microsoft.com/office/drawing/2014/main" id="{BB074EC7-94B8-4BB0-AA98-A88ECD334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055260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30F38CC4-2740-42A7-A46D-090A13EDC522}"/>
              </a:ext>
            </a:extLst>
          </p:cNvPr>
          <p:cNvGrpSpPr/>
          <p:nvPr/>
        </p:nvGrpSpPr>
        <p:grpSpPr>
          <a:xfrm>
            <a:off x="0" y="-94"/>
            <a:ext cx="7559675" cy="10692000"/>
            <a:chOff x="0" y="-94"/>
            <a:chExt cx="7559675" cy="10692000"/>
          </a:xfrm>
        </p:grpSpPr>
        <p:pic>
          <p:nvPicPr>
            <p:cNvPr id="3" name="圖片 2" descr="一張含有 文字 的圖片&#10;&#10;自動產生的描述">
              <a:extLst>
                <a:ext uri="{FF2B5EF4-FFF2-40B4-BE49-F238E27FC236}">
                  <a16:creationId xmlns:a16="http://schemas.microsoft.com/office/drawing/2014/main" id="{EAFC5148-AD77-4440-B646-5DB7FAB9C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10" r="50000"/>
            <a:stretch/>
          </p:blipFill>
          <p:spPr>
            <a:xfrm>
              <a:off x="91511" y="-94"/>
              <a:ext cx="7376652" cy="10692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EFA3DA9-B3B2-4BF7-A3C7-56D8CA1E8A3E}"/>
                </a:ext>
              </a:extLst>
            </p:cNvPr>
            <p:cNvSpPr/>
            <p:nvPr/>
          </p:nvSpPr>
          <p:spPr>
            <a:xfrm>
              <a:off x="0" y="0"/>
              <a:ext cx="91511" cy="1069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EE7AF67-0997-4E00-ACC1-BCEAEDE325CE}"/>
                </a:ext>
              </a:extLst>
            </p:cNvPr>
            <p:cNvSpPr/>
            <p:nvPr/>
          </p:nvSpPr>
          <p:spPr>
            <a:xfrm>
              <a:off x="7468164" y="-94"/>
              <a:ext cx="91511" cy="1069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1774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C37CD313-021F-4CFE-BB4C-C4D7D084885C}"/>
              </a:ext>
            </a:extLst>
          </p:cNvPr>
          <p:cNvGrpSpPr/>
          <p:nvPr/>
        </p:nvGrpSpPr>
        <p:grpSpPr>
          <a:xfrm>
            <a:off x="0" y="-94"/>
            <a:ext cx="7559675" cy="10692000"/>
            <a:chOff x="0" y="-94"/>
            <a:chExt cx="7559675" cy="10692000"/>
          </a:xfrm>
        </p:grpSpPr>
        <p:pic>
          <p:nvPicPr>
            <p:cNvPr id="6" name="圖片 5" descr="一張含有 文字 的圖片&#10;&#10;自動產生的描述">
              <a:extLst>
                <a:ext uri="{FF2B5EF4-FFF2-40B4-BE49-F238E27FC236}">
                  <a16:creationId xmlns:a16="http://schemas.microsoft.com/office/drawing/2014/main" id="{0EBC75E3-10FA-45E6-A33D-82AA89A33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16"/>
            <a:stretch/>
          </p:blipFill>
          <p:spPr>
            <a:xfrm>
              <a:off x="76906" y="-94"/>
              <a:ext cx="7405863" cy="10692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6E5D765-DB8D-4BFC-848C-840A7A15B4FC}"/>
                </a:ext>
              </a:extLst>
            </p:cNvPr>
            <p:cNvSpPr/>
            <p:nvPr/>
          </p:nvSpPr>
          <p:spPr>
            <a:xfrm>
              <a:off x="0" y="0"/>
              <a:ext cx="76906" cy="1069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C4B1605-8E26-4EE4-8651-1F74DB7AE0A2}"/>
                </a:ext>
              </a:extLst>
            </p:cNvPr>
            <p:cNvSpPr/>
            <p:nvPr/>
          </p:nvSpPr>
          <p:spPr>
            <a:xfrm>
              <a:off x="7482769" y="0"/>
              <a:ext cx="76906" cy="1069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903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BB2D66F-4EA7-4AD0-BED9-68C920D89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519" r="613" b="497"/>
          <a:stretch/>
        </p:blipFill>
        <p:spPr>
          <a:xfrm>
            <a:off x="-163" y="1560767"/>
            <a:ext cx="7560000" cy="757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98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1529</Words>
  <Application>Microsoft Office PowerPoint</Application>
  <PresentationFormat>自訂</PresentationFormat>
  <Paragraphs>122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</vt:i4>
      </vt:variant>
    </vt:vector>
  </HeadingPairs>
  <TitlesOfParts>
    <vt:vector size="14" baseType="lpstr">
      <vt:lpstr>微軟正黑體</vt:lpstr>
      <vt:lpstr>微軟正黑體</vt:lpstr>
      <vt:lpstr>Arial</vt:lpstr>
      <vt:lpstr>Calibri</vt:lpstr>
      <vt:lpstr>Calibri Light</vt:lpstr>
      <vt:lpstr>Office 佈景主題</vt:lpstr>
      <vt:lpstr>1_Office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至庚 洪</dc:creator>
  <cp:lastModifiedBy>zxc mickey</cp:lastModifiedBy>
  <cp:revision>9</cp:revision>
  <dcterms:created xsi:type="dcterms:W3CDTF">2020-08-26T09:46:03Z</dcterms:created>
  <dcterms:modified xsi:type="dcterms:W3CDTF">2022-03-21T18:05:06Z</dcterms:modified>
</cp:coreProperties>
</file>